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509" r:id="rId2"/>
    <p:sldId id="493" r:id="rId3"/>
    <p:sldId id="517" r:id="rId4"/>
    <p:sldId id="510" r:id="rId5"/>
    <p:sldId id="496" r:id="rId6"/>
    <p:sldId id="511" r:id="rId7"/>
    <p:sldId id="497" r:id="rId8"/>
    <p:sldId id="512" r:id="rId9"/>
    <p:sldId id="513" r:id="rId10"/>
    <p:sldId id="515" r:id="rId11"/>
    <p:sldId id="516" r:id="rId12"/>
    <p:sldId id="514" r:id="rId13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15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0D4"/>
    <a:srgbClr val="006672"/>
    <a:srgbClr val="72625A"/>
    <a:srgbClr val="FF6600"/>
    <a:srgbClr val="008EA9"/>
    <a:srgbClr val="5B2C86"/>
    <a:srgbClr val="000000"/>
    <a:srgbClr val="008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6860" autoAdjust="0"/>
  </p:normalViewPr>
  <p:slideViewPr>
    <p:cSldViewPr snapToGrid="0">
      <p:cViewPr varScale="1">
        <p:scale>
          <a:sx n="88" d="100"/>
          <a:sy n="88" d="100"/>
        </p:scale>
        <p:origin x="141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93498621016397"/>
          <c:y val="0.11586749932120553"/>
          <c:w val="0.89009144991451217"/>
          <c:h val="0.7148799503510336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Deaths Occurring in Lancaster County</c:v>
                </c:pt>
              </c:strCache>
            </c:strRef>
          </c:tx>
          <c:spPr>
            <a:solidFill>
              <a:srgbClr val="008EA9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008EA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8897-45FF-8448-C34CD18FCABF}"/>
              </c:ext>
            </c:extLst>
          </c:dPt>
          <c:dLbls>
            <c:dLbl>
              <c:idx val="10"/>
              <c:layout>
                <c:manualLayout>
                  <c:x val="0"/>
                  <c:y val="5.2498092553449911E-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70*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897-45FF-8448-C34CD18FCA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53</c:v>
                </c:pt>
                <c:pt idx="1">
                  <c:v>62</c:v>
                </c:pt>
                <c:pt idx="2">
                  <c:v>78</c:v>
                </c:pt>
                <c:pt idx="3">
                  <c:v>113</c:v>
                </c:pt>
                <c:pt idx="4">
                  <c:v>168</c:v>
                </c:pt>
                <c:pt idx="5">
                  <c:v>108</c:v>
                </c:pt>
                <c:pt idx="6">
                  <c:v>104</c:v>
                </c:pt>
                <c:pt idx="7">
                  <c:v>146</c:v>
                </c:pt>
                <c:pt idx="8">
                  <c:v>133</c:v>
                </c:pt>
                <c:pt idx="9">
                  <c:v>105</c:v>
                </c:pt>
                <c:pt idx="10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897-45FF-8448-C34CD18FCAB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8"/>
        <c:axId val="543142672"/>
        <c:axId val="543143064"/>
      </c:barChart>
      <c:catAx>
        <c:axId val="54314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143064"/>
        <c:crosses val="autoZero"/>
        <c:auto val="1"/>
        <c:lblAlgn val="ctr"/>
        <c:lblOffset val="100"/>
        <c:noMultiLvlLbl val="0"/>
      </c:catAx>
      <c:valAx>
        <c:axId val="54314306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Overdose Deaths</a:t>
                </a:r>
              </a:p>
            </c:rich>
          </c:tx>
          <c:layout>
            <c:manualLayout>
              <c:xMode val="edge"/>
              <c:yMode val="edge"/>
              <c:x val="4.545896701770618E-3"/>
              <c:y val="0.153135855714832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14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Substances Found by Percentage of Deaths, Lancaster County, 2023 (n=70)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Substances!$H$16:$H$22</c:f>
              <c:strCache>
                <c:ptCount val="7"/>
                <c:pt idx="0">
                  <c:v>Xylazine</c:v>
                </c:pt>
                <c:pt idx="1">
                  <c:v>Ethanol</c:v>
                </c:pt>
                <c:pt idx="2">
                  <c:v>Delta-9-THC</c:v>
                </c:pt>
                <c:pt idx="3">
                  <c:v>Methamphetamine</c:v>
                </c:pt>
                <c:pt idx="4">
                  <c:v>Cocaine</c:v>
                </c:pt>
                <c:pt idx="5">
                  <c:v>Amphetamine</c:v>
                </c:pt>
                <c:pt idx="6">
                  <c:v>Fentanyl</c:v>
                </c:pt>
              </c:strCache>
            </c:strRef>
          </c:cat>
          <c:val>
            <c:numRef>
              <c:f>Substances!$P$16:$P$22</c:f>
              <c:numCache>
                <c:formatCode>0%</c:formatCode>
                <c:ptCount val="7"/>
                <c:pt idx="0">
                  <c:v>0.12121212121212122</c:v>
                </c:pt>
                <c:pt idx="1">
                  <c:v>0.13636363636363635</c:v>
                </c:pt>
                <c:pt idx="2">
                  <c:v>0.30303030303030304</c:v>
                </c:pt>
                <c:pt idx="3">
                  <c:v>0.30303030303030304</c:v>
                </c:pt>
                <c:pt idx="4">
                  <c:v>0.33333333333333331</c:v>
                </c:pt>
                <c:pt idx="5">
                  <c:v>0.33333333333333331</c:v>
                </c:pt>
                <c:pt idx="6">
                  <c:v>0.86363636363636365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DD-47E3-8FBF-AC84E28801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32574271"/>
        <c:axId val="1032561791"/>
      </c:barChart>
      <c:catAx>
        <c:axId val="10325742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2561791"/>
        <c:crosses val="autoZero"/>
        <c:auto val="1"/>
        <c:lblAlgn val="ctr"/>
        <c:lblOffset val="100"/>
        <c:noMultiLvlLbl val="0"/>
      </c:catAx>
      <c:valAx>
        <c:axId val="1032561791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2574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Drug-Induced Death Rates Per 100,000 People, 2011-2021</a:t>
            </a:r>
          </a:p>
          <a:p>
            <a:pPr>
              <a:defRPr/>
            </a:pPr>
            <a:r>
              <a:rPr lang="en-US" dirty="0"/>
              <a:t>(Source: CDC WONDER)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098066901572684"/>
          <c:y val="0.16072572788866507"/>
          <c:w val="0.77532520066655641"/>
          <c:h val="0.54933411463102"/>
        </c:manualLayout>
      </c:layout>
      <c:lineChart>
        <c:grouping val="standard"/>
        <c:varyColors val="0"/>
        <c:ser>
          <c:idx val="0"/>
          <c:order val="0"/>
          <c:tx>
            <c:v>Lancaster</c:v>
          </c:tx>
          <c:spPr>
            <a:ln w="53975" cap="rnd">
              <a:solidFill>
                <a:srgbClr val="00667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6672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'[Chart in Microsoft Word]Data'!$A$28:$A$38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'[Chart in Microsoft Word]Data'!$D$2:$D$12</c:f>
              <c:numCache>
                <c:formatCode>General</c:formatCode>
                <c:ptCount val="11"/>
                <c:pt idx="0">
                  <c:v>11.5</c:v>
                </c:pt>
                <c:pt idx="1">
                  <c:v>12</c:v>
                </c:pt>
                <c:pt idx="2">
                  <c:v>10.199999999999999</c:v>
                </c:pt>
                <c:pt idx="3">
                  <c:v>13.1</c:v>
                </c:pt>
                <c:pt idx="4">
                  <c:v>15.1</c:v>
                </c:pt>
                <c:pt idx="5">
                  <c:v>22.7</c:v>
                </c:pt>
                <c:pt idx="6">
                  <c:v>32.4</c:v>
                </c:pt>
                <c:pt idx="7">
                  <c:v>22.3</c:v>
                </c:pt>
                <c:pt idx="8">
                  <c:v>20</c:v>
                </c:pt>
                <c:pt idx="9">
                  <c:v>27.5</c:v>
                </c:pt>
                <c:pt idx="10">
                  <c:v>27.8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EA7-4A1F-B419-4B688E28832D}"/>
            </c:ext>
          </c:extLst>
        </c:ser>
        <c:ser>
          <c:idx val="1"/>
          <c:order val="1"/>
          <c:tx>
            <c:v>Pennsylvania</c:v>
          </c:tx>
          <c:spPr>
            <a:ln w="539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cat>
            <c:numRef>
              <c:f>'[Chart in Microsoft Word]Data'!$A$28:$A$38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'[Chart in Microsoft Word]Data'!$D$15:$D$25</c:f>
              <c:numCache>
                <c:formatCode>General</c:formatCode>
                <c:ptCount val="11"/>
                <c:pt idx="0">
                  <c:v>18.399999999999999</c:v>
                </c:pt>
                <c:pt idx="1">
                  <c:v>19.3</c:v>
                </c:pt>
                <c:pt idx="2">
                  <c:v>19.8</c:v>
                </c:pt>
                <c:pt idx="3">
                  <c:v>22.1</c:v>
                </c:pt>
                <c:pt idx="4">
                  <c:v>26.4</c:v>
                </c:pt>
                <c:pt idx="5">
                  <c:v>37.200000000000003</c:v>
                </c:pt>
                <c:pt idx="6">
                  <c:v>42.9</c:v>
                </c:pt>
                <c:pt idx="7">
                  <c:v>35.4</c:v>
                </c:pt>
                <c:pt idx="8">
                  <c:v>35</c:v>
                </c:pt>
                <c:pt idx="9">
                  <c:v>41.3</c:v>
                </c:pt>
                <c:pt idx="10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A7-4A1F-B419-4B688E28832D}"/>
            </c:ext>
          </c:extLst>
        </c:ser>
        <c:ser>
          <c:idx val="2"/>
          <c:order val="2"/>
          <c:tx>
            <c:v>United States</c:v>
          </c:tx>
          <c:spPr>
            <a:ln w="539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'[Chart in Microsoft Word]Data'!$A$28:$A$38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'[Chart in Microsoft Word]Data'!$D$28:$D$38</c:f>
              <c:numCache>
                <c:formatCode>General</c:formatCode>
                <c:ptCount val="11"/>
                <c:pt idx="0">
                  <c:v>14</c:v>
                </c:pt>
                <c:pt idx="1">
                  <c:v>14</c:v>
                </c:pt>
                <c:pt idx="2">
                  <c:v>14.7</c:v>
                </c:pt>
                <c:pt idx="3">
                  <c:v>15.6</c:v>
                </c:pt>
                <c:pt idx="4">
                  <c:v>17.2</c:v>
                </c:pt>
                <c:pt idx="5">
                  <c:v>20.8</c:v>
                </c:pt>
                <c:pt idx="6">
                  <c:v>22.7</c:v>
                </c:pt>
                <c:pt idx="7">
                  <c:v>21.7</c:v>
                </c:pt>
                <c:pt idx="8">
                  <c:v>22.7</c:v>
                </c:pt>
                <c:pt idx="9">
                  <c:v>29.2</c:v>
                </c:pt>
                <c:pt idx="10">
                  <c:v>33.5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A7-4A1F-B419-4B688E2883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3242096"/>
        <c:axId val="432111040"/>
      </c:lineChart>
      <c:catAx>
        <c:axId val="32324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2111040"/>
        <c:crosses val="autoZero"/>
        <c:auto val="1"/>
        <c:lblAlgn val="ctr"/>
        <c:lblOffset val="100"/>
        <c:noMultiLvlLbl val="0"/>
      </c:catAx>
      <c:valAx>
        <c:axId val="43211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3242096"/>
        <c:crosses val="autoZero"/>
        <c:crossBetween val="between"/>
        <c:majorUnit val="10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885C01F-204D-462D-85B5-23A34D5D8047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B6BBCA4-1E23-4884-8275-C444E0DD9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71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E2B319D-45B8-4D83-B80C-3D7E3617A173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50CE350-5C2D-4DFB-AA73-71E66F91F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65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aseline="0" dirty="0" smtClean="0"/>
              <a:t>Most recent reported deaths are from December.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F86F5974-AA67-4806-BD99-4E93EBEBC50E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2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70824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CE350-5C2D-4DFB-AA73-71E66F91FF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11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CE350-5C2D-4DFB-AA73-71E66F91FF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79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CE350-5C2D-4DFB-AA73-71E66F91FF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75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55% decrease from 2016</a:t>
            </a:r>
            <a:r>
              <a:rPr lang="en-US" baseline="0" dirty="0" smtClean="0"/>
              <a:t> – 2023.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CE350-5C2D-4DFB-AA73-71E66F91FF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21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45% decrease from 2016-2023.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CE350-5C2D-4DFB-AA73-71E66F91FF1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88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285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5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884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17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7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41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7880EE0F-8936-034F-832B-8042B5D72D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287" y="365887"/>
            <a:ext cx="4418391" cy="5049589"/>
          </a:xfrm>
          <a:prstGeom prst="rect">
            <a:avLst/>
          </a:prstGeom>
        </p:spPr>
      </p:pic>
      <p:sp>
        <p:nvSpPr>
          <p:cNvPr id="4" name="Rectangle 5">
            <a:extLst>
              <a:ext uri="{FF2B5EF4-FFF2-40B4-BE49-F238E27FC236}">
                <a16:creationId xmlns:a16="http://schemas.microsoft.com/office/drawing/2014/main" id="{378EF57C-0683-8E48-AE13-6590CF43D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9352" y="6564313"/>
            <a:ext cx="3350683" cy="293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236" tIns="36619" rIns="73236" bIns="36619">
            <a:spAutoFit/>
          </a:bodyPr>
          <a:lstStyle>
            <a:lvl1pPr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84188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9963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4150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39925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971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543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115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687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altLang="en-US" sz="1425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603506" y="3284441"/>
            <a:ext cx="10966453" cy="660181"/>
          </a:xfrm>
        </p:spPr>
        <p:txBody>
          <a:bodyPr anchor="t" anchorCtr="0">
            <a:spAutoFit/>
          </a:bodyPr>
          <a:lstStyle>
            <a:lvl1pPr>
              <a:defRPr/>
            </a:lvl1pPr>
          </a:lstStyle>
          <a:p>
            <a:pPr lvl="0"/>
            <a:r>
              <a:rPr lang="en-US" altLang="en-US" noProof="0" dirty="0"/>
              <a:t>Click to Edit Title of Presentation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B669413-AA1F-7B48-9EF7-51410D7110E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3504" y="2976472"/>
            <a:ext cx="10966453" cy="242039"/>
          </a:xfrm>
        </p:spPr>
        <p:txBody>
          <a:bodyPr tIns="0" bIns="0">
            <a:noAutofit/>
          </a:bodyPr>
          <a:lstStyle>
            <a:lvl1pPr marL="0" indent="0">
              <a:buNone/>
              <a:defRPr sz="1200" spc="225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DEPARTMENT OR SERVICE LINE</a:t>
            </a:r>
          </a:p>
          <a:p>
            <a:pPr lvl="0"/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D9F7EEA-6ACC-AA4C-B098-6FCE8583AA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249" y="4746218"/>
            <a:ext cx="10966451" cy="456535"/>
          </a:xfrm>
        </p:spPr>
        <p:txBody>
          <a:bodyPr tIns="0" bIns="0" anchor="b" anchorCtr="0"/>
          <a:lstStyle>
            <a:lvl1pPr marL="0" indent="0">
              <a:spcBef>
                <a:spcPts val="75"/>
              </a:spcBef>
              <a:spcAft>
                <a:spcPts val="75"/>
              </a:spcAft>
              <a:buFontTx/>
              <a:buNone/>
              <a:defRPr sz="105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82640247-F5C8-854C-BFF2-F15A2B477F9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03249" y="5546600"/>
            <a:ext cx="10966451" cy="213551"/>
          </a:xfrm>
        </p:spPr>
        <p:txBody>
          <a:bodyPr tIns="0" bIns="0" anchor="t" anchorCtr="0">
            <a:noAutofit/>
          </a:bodyPr>
          <a:lstStyle>
            <a:lvl1pPr marL="0" indent="0">
              <a:buFontTx/>
              <a:buNone/>
              <a:defRPr sz="1200"/>
            </a:lvl1pPr>
          </a:lstStyle>
          <a:p>
            <a:pPr lvl="0"/>
            <a:r>
              <a:rPr lang="en-US" dirty="0"/>
              <a:t>Month XX,2018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03563FC-0F09-0C4F-A98D-09A9A087BFFD}"/>
              </a:ext>
            </a:extLst>
          </p:cNvPr>
          <p:cNvSpPr/>
          <p:nvPr/>
        </p:nvSpPr>
        <p:spPr bwMode="auto">
          <a:xfrm>
            <a:off x="4272325" y="6073135"/>
            <a:ext cx="7919676" cy="18757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C4A80AC-0EE5-CE49-AC50-371B0BCEE030}"/>
              </a:ext>
            </a:extLst>
          </p:cNvPr>
          <p:cNvSpPr/>
          <p:nvPr/>
        </p:nvSpPr>
        <p:spPr bwMode="auto">
          <a:xfrm>
            <a:off x="3626865" y="6073135"/>
            <a:ext cx="589120" cy="18757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6EA6F35-CA1B-A642-9824-3B515D1BF591}"/>
              </a:ext>
            </a:extLst>
          </p:cNvPr>
          <p:cNvSpPr/>
          <p:nvPr/>
        </p:nvSpPr>
        <p:spPr bwMode="auto">
          <a:xfrm>
            <a:off x="2120794" y="6073135"/>
            <a:ext cx="1449733" cy="18757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9B4247E-C5F1-3A4E-B4C6-26DD2EAF81A6}"/>
              </a:ext>
            </a:extLst>
          </p:cNvPr>
          <p:cNvSpPr/>
          <p:nvPr/>
        </p:nvSpPr>
        <p:spPr bwMode="auto">
          <a:xfrm>
            <a:off x="605369" y="6073135"/>
            <a:ext cx="1459087" cy="18757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0E1704A-7AFD-AC4E-9A94-055B79AB81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52" y="528366"/>
            <a:ext cx="3227873" cy="69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800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3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3612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1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1326-2D34-485B-A5A4-A7F0D03AB872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3400-B00C-493B-8DFA-BA2A65493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16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020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827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844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00333" y="6717242"/>
            <a:ext cx="11991667" cy="138396"/>
          </a:xfrm>
          <a:prstGeom prst="rect">
            <a:avLst/>
          </a:prstGeom>
          <a:solidFill>
            <a:srgbClr val="00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490" y="236551"/>
            <a:ext cx="11255023" cy="1188720"/>
          </a:xfrm>
          <a:prstGeom prst="round2DiagRect">
            <a:avLst/>
          </a:prstGeom>
          <a:ln>
            <a:solidFill>
              <a:srgbClr val="008EAA"/>
            </a:solidFill>
          </a:ln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490" y="1684867"/>
            <a:ext cx="11255023" cy="4055161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/>
            </a:lvl1pPr>
            <a:lvl2pPr>
              <a:buClr>
                <a:schemeClr val="accent1"/>
              </a:buClr>
              <a:defRPr sz="2400"/>
            </a:lvl2pPr>
            <a:lvl3pPr>
              <a:buClr>
                <a:schemeClr val="accent1"/>
              </a:buClr>
              <a:defRPr sz="2400"/>
            </a:lvl3pPr>
            <a:lvl4pPr>
              <a:buClr>
                <a:schemeClr val="accent1"/>
              </a:buClr>
              <a:defRPr sz="2400"/>
            </a:lvl4pPr>
            <a:lvl5pPr>
              <a:buClr>
                <a:schemeClr val="accent1"/>
              </a:buCl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1" y="1"/>
            <a:ext cx="182880" cy="66886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682592"/>
            <a:ext cx="12192000" cy="3657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 rot="5400000">
            <a:off x="-3220964" y="3404617"/>
            <a:ext cx="6858000" cy="4876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66534" y="6211142"/>
            <a:ext cx="8902700" cy="384175"/>
          </a:xfr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  <a:lvl2pPr marL="171450" indent="0">
              <a:buNone/>
              <a:defRPr sz="900">
                <a:solidFill>
                  <a:schemeClr val="tx1"/>
                </a:solidFill>
              </a:defRPr>
            </a:lvl2pPr>
            <a:lvl3pPr marL="342900" indent="0">
              <a:buNone/>
              <a:defRPr sz="900">
                <a:solidFill>
                  <a:schemeClr val="tx1"/>
                </a:solidFill>
              </a:defRPr>
            </a:lvl3pPr>
            <a:lvl4pPr marL="514350" indent="0">
              <a:buNone/>
              <a:defRPr sz="900">
                <a:solidFill>
                  <a:schemeClr val="tx1"/>
                </a:solidFill>
              </a:defRPr>
            </a:lvl4pPr>
            <a:lvl5pPr marL="685800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723513" y="6238763"/>
            <a:ext cx="36576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695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Abel"/>
              <a:buNone/>
              <a:defRPr>
                <a:latin typeface="Abel"/>
                <a:ea typeface="Abel"/>
                <a:cs typeface="Abel"/>
                <a:sym typeface="Abe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507987" rtl="0">
              <a:spcBef>
                <a:spcPts val="640"/>
              </a:spcBef>
              <a:spcAft>
                <a:spcPts val="0"/>
              </a:spcAft>
              <a:buSzPts val="2400"/>
              <a:buFont typeface="Ubuntu"/>
              <a:buChar char="•"/>
              <a:defRPr>
                <a:latin typeface="Ubuntu"/>
                <a:ea typeface="Ubuntu"/>
                <a:cs typeface="Ubuntu"/>
                <a:sym typeface="Ubuntu"/>
              </a:defRPr>
            </a:lvl1pPr>
            <a:lvl2pPr marL="1219170" lvl="1" indent="-474121" rtl="0">
              <a:spcBef>
                <a:spcPts val="533"/>
              </a:spcBef>
              <a:spcAft>
                <a:spcPts val="0"/>
              </a:spcAft>
              <a:buSzPts val="2000"/>
              <a:buFont typeface="Ubuntu"/>
              <a:buChar char="–"/>
              <a:defRPr>
                <a:latin typeface="Ubuntu"/>
                <a:ea typeface="Ubuntu"/>
                <a:cs typeface="Ubuntu"/>
                <a:sym typeface="Ubuntu"/>
              </a:defRPr>
            </a:lvl2pPr>
            <a:lvl3pPr marL="1828754" lvl="2" indent="-457189" rtl="0">
              <a:spcBef>
                <a:spcPts val="480"/>
              </a:spcBef>
              <a:spcAft>
                <a:spcPts val="0"/>
              </a:spcAft>
              <a:buSzPts val="1800"/>
              <a:buFont typeface="Ubuntu"/>
              <a:buChar char="•"/>
              <a:defRPr>
                <a:latin typeface="Ubuntu"/>
                <a:ea typeface="Ubuntu"/>
                <a:cs typeface="Ubuntu"/>
                <a:sym typeface="Ubuntu"/>
              </a:defRPr>
            </a:lvl3pPr>
            <a:lvl4pPr marL="2438339" lvl="3" indent="-440256" rtl="0">
              <a:spcBef>
                <a:spcPts val="427"/>
              </a:spcBef>
              <a:spcAft>
                <a:spcPts val="0"/>
              </a:spcAft>
              <a:buSzPts val="1600"/>
              <a:buFont typeface="Ubuntu"/>
              <a:buChar char="–"/>
              <a:defRPr>
                <a:latin typeface="Ubuntu"/>
                <a:ea typeface="Ubuntu"/>
                <a:cs typeface="Ubuntu"/>
                <a:sym typeface="Ubuntu"/>
              </a:defRPr>
            </a:lvl4pPr>
            <a:lvl5pPr marL="3047924" lvl="4" indent="-440256" rtl="0">
              <a:spcBef>
                <a:spcPts val="427"/>
              </a:spcBef>
              <a:spcAft>
                <a:spcPts val="0"/>
              </a:spcAft>
              <a:buSzPts val="1600"/>
              <a:buFont typeface="Ubuntu"/>
              <a:buChar char="»"/>
              <a:defRPr>
                <a:latin typeface="Ubuntu"/>
                <a:ea typeface="Ubuntu"/>
                <a:cs typeface="Ubuntu"/>
                <a:sym typeface="Ubuntu"/>
              </a:defRPr>
            </a:lvl5pPr>
            <a:lvl6pPr marL="3657509" lvl="5" indent="-474121" rtl="0">
              <a:spcBef>
                <a:spcPts val="533"/>
              </a:spcBef>
              <a:spcAft>
                <a:spcPts val="0"/>
              </a:spcAft>
              <a:buSzPts val="2000"/>
              <a:buFont typeface="Ubuntu"/>
              <a:buChar char="•"/>
              <a:defRPr>
                <a:latin typeface="Ubuntu"/>
                <a:ea typeface="Ubuntu"/>
                <a:cs typeface="Ubuntu"/>
                <a:sym typeface="Ubuntu"/>
              </a:defRPr>
            </a:lvl6pPr>
            <a:lvl7pPr marL="4267093" lvl="6" indent="-474121" rtl="0">
              <a:spcBef>
                <a:spcPts val="533"/>
              </a:spcBef>
              <a:spcAft>
                <a:spcPts val="0"/>
              </a:spcAft>
              <a:buSzPts val="2000"/>
              <a:buFont typeface="Ubuntu"/>
              <a:buChar char="•"/>
              <a:defRPr>
                <a:latin typeface="Ubuntu"/>
                <a:ea typeface="Ubuntu"/>
                <a:cs typeface="Ubuntu"/>
                <a:sym typeface="Ubuntu"/>
              </a:defRPr>
            </a:lvl7pPr>
            <a:lvl8pPr marL="4876678" lvl="7" indent="-474121" rtl="0">
              <a:spcBef>
                <a:spcPts val="533"/>
              </a:spcBef>
              <a:spcAft>
                <a:spcPts val="0"/>
              </a:spcAft>
              <a:buSzPts val="2000"/>
              <a:buFont typeface="Ubuntu"/>
              <a:buChar char="•"/>
              <a:defRPr>
                <a:latin typeface="Ubuntu"/>
                <a:ea typeface="Ubuntu"/>
                <a:cs typeface="Ubuntu"/>
                <a:sym typeface="Ubuntu"/>
              </a:defRPr>
            </a:lvl8pPr>
            <a:lvl9pPr marL="5486263" lvl="8" indent="-474121" rtl="0">
              <a:spcBef>
                <a:spcPts val="533"/>
              </a:spcBef>
              <a:spcAft>
                <a:spcPts val="0"/>
              </a:spcAft>
              <a:buSzPts val="2000"/>
              <a:buFont typeface="Ubuntu"/>
              <a:buChar char="•"/>
              <a:defRPr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6306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prstGeom prst="round2DiagRect">
            <a:avLst/>
          </a:prstGeom>
          <a:solidFill>
            <a:srgbClr val="FFFFFF"/>
          </a:solidFill>
          <a:ln w="38100">
            <a:solidFill>
              <a:srgbClr val="008EAA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285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5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500">
                <a:solidFill>
                  <a:schemeClr val="accent6">
                    <a:lumMod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7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70000"/>
                </a:prst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200333" y="6717242"/>
            <a:ext cx="11991667" cy="138396"/>
          </a:xfrm>
          <a:prstGeom prst="rect">
            <a:avLst/>
          </a:prstGeom>
          <a:solidFill>
            <a:srgbClr val="00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" y="1"/>
            <a:ext cx="182880" cy="66886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682592"/>
            <a:ext cx="12192000" cy="3657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3220964" y="3404617"/>
            <a:ext cx="6858000" cy="4876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758923" y="6217920"/>
            <a:ext cx="365760" cy="365760"/>
          </a:xfrm>
        </p:spPr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44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1846054"/>
            <a:ext cx="4271771" cy="38939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7" y="1846054"/>
            <a:ext cx="4270247" cy="38939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00333" y="6717242"/>
            <a:ext cx="11991667" cy="138396"/>
          </a:xfrm>
          <a:prstGeom prst="rect">
            <a:avLst/>
          </a:prstGeom>
          <a:solidFill>
            <a:srgbClr val="00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1" y="1"/>
            <a:ext cx="182880" cy="66886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6682592"/>
            <a:ext cx="12192000" cy="3657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 rot="5400000">
            <a:off x="-3220964" y="3404617"/>
            <a:ext cx="6858000" cy="4876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68490" y="236551"/>
            <a:ext cx="11255023" cy="1188720"/>
          </a:xfrm>
          <a:prstGeom prst="round2DiagRect">
            <a:avLst/>
          </a:prstGeom>
          <a:ln>
            <a:solidFill>
              <a:srgbClr val="008EAA"/>
            </a:solidFill>
          </a:ln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758923" y="6217920"/>
            <a:ext cx="365760" cy="365760"/>
          </a:xfrm>
        </p:spPr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7982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5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7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5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623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3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74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312524" y="2106670"/>
            <a:ext cx="3051565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000" b="1">
                <a:solidFill>
                  <a:srgbClr val="26262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9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1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20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63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7000"/>
                <a:shade val="100000"/>
                <a:satMod val="185000"/>
                <a:lumMod val="120000"/>
              </a:schemeClr>
            </a:gs>
            <a:gs pos="100000">
              <a:srgbClr val="D4D5D6"/>
            </a:gs>
          </a:gsLst>
          <a:path path="circle">
            <a:fillToRect l="50000" t="55000" r="125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6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7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alpha val="7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3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99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4" r:id="rId19"/>
    <p:sldLayoutId id="2147483695" r:id="rId2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100" kern="1200" cap="none" spc="150" baseline="0">
          <a:solidFill>
            <a:srgbClr val="262626"/>
          </a:solidFill>
          <a:latin typeface="Frutiger LT Std 55 Roman" panose="020B0602020204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Frutiger LT Std 55 Roman" panose="020B0602020204020204" pitchFamily="34" charset="0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Frutiger LT Std 55 Roman" panose="020B0602020204020204" pitchFamily="34" charset="0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Frutiger LT Std 55 Roman" panose="020B0602020204020204" pitchFamily="34" charset="0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Frutiger LT Std 55 Roman" panose="020B0602020204020204" pitchFamily="34" charset="0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Frutiger LT Std 55 Roman" panose="020B0602020204020204" pitchFamily="34" charset="0"/>
          <a:ea typeface="+mn-ea"/>
          <a:cs typeface="+mn-cs"/>
        </a:defRPr>
      </a:lvl5pPr>
      <a:lvl6pPr marL="984647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3235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013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412081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Forces Steering Committee </a:t>
            </a:r>
            <a:br>
              <a:rPr lang="en-US" dirty="0" smtClean="0"/>
            </a:br>
            <a:r>
              <a:rPr lang="en-US" dirty="0" smtClean="0"/>
              <a:t>Data Update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199" y="4299857"/>
            <a:ext cx="7358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Brenda Buescher, MPH</a:t>
            </a:r>
            <a:b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Manager, Lancaster County Joining Forces</a:t>
            </a:r>
          </a:p>
          <a:p>
            <a:r>
              <a:rPr lang="en-US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Promotion Specialist, Penn Medicine Lancaster General Health</a:t>
            </a:r>
          </a:p>
          <a:p>
            <a:r>
              <a:rPr lang="en-US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January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2024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390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Decrease in Risky Prescribing Practices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3229" y="1636257"/>
            <a:ext cx="10370284" cy="4252913"/>
          </a:xfrm>
          <a:prstGeom prst="rect">
            <a:avLst/>
          </a:prstGeom>
        </p:spPr>
      </p:pic>
      <p:sp>
        <p:nvSpPr>
          <p:cNvPr id="7" name="Text Placeholder 3"/>
          <p:cNvSpPr txBox="1">
            <a:spLocks/>
          </p:cNvSpPr>
          <p:nvPr/>
        </p:nvSpPr>
        <p:spPr>
          <a:xfrm>
            <a:off x="388305" y="6220348"/>
            <a:ext cx="8902700" cy="384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Frutiger LT Std 55 Roman" panose="020B0602020204020204" pitchFamily="34" charset="0"/>
                <a:ea typeface="+mn-ea"/>
                <a:cs typeface="+mn-cs"/>
              </a:defRPr>
            </a:lvl1pPr>
            <a:lvl2pPr marL="17145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Frutiger LT Std 55 Roman" panose="020B0602020204020204" pitchFamily="34" charset="0"/>
                <a:ea typeface="+mn-ea"/>
                <a:cs typeface="+mn-cs"/>
              </a:defRPr>
            </a:lvl2pPr>
            <a:lvl3pPr marL="34290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Frutiger LT Std 55 Roman" panose="020B0602020204020204" pitchFamily="34" charset="0"/>
                <a:ea typeface="+mn-ea"/>
                <a:cs typeface="+mn-cs"/>
              </a:defRPr>
            </a:lvl3pPr>
            <a:lvl4pPr marL="51435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Frutiger LT Std 55 Roman" panose="020B0602020204020204" pitchFamily="34" charset="0"/>
                <a:ea typeface="+mn-ea"/>
                <a:cs typeface="+mn-cs"/>
              </a:defRPr>
            </a:lvl4pPr>
            <a:lvl5pPr marL="68580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Frutiger LT Std 55 Roman" panose="020B0602020204020204" pitchFamily="34" charset="0"/>
                <a:ea typeface="+mn-ea"/>
                <a:cs typeface="+mn-cs"/>
              </a:defRPr>
            </a:lvl5pPr>
            <a:lvl6pPr marL="984647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3235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013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12081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Pennsylvania ODSMP:</a:t>
            </a:r>
            <a:br>
              <a:rPr lang="en-US" dirty="0" smtClean="0"/>
            </a:br>
            <a:r>
              <a:rPr lang="en-US" dirty="0" smtClean="0"/>
              <a:t>Drug Overdose Surveillance Interactive Data Report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 rot="10800000">
            <a:off x="1730829" y="2573263"/>
            <a:ext cx="566057" cy="544285"/>
          </a:xfrm>
          <a:prstGeom prst="wedgeRectCallout">
            <a:avLst>
              <a:gd name="adj1" fmla="val 31668"/>
              <a:gd name="adj2" fmla="val 99447"/>
            </a:avLst>
          </a:prstGeom>
          <a:solidFill>
            <a:srgbClr val="FCC0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92728" y="2614572"/>
            <a:ext cx="642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 per 10,000</a:t>
            </a: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 rot="10800000">
            <a:off x="9982199" y="4195234"/>
            <a:ext cx="566057" cy="544285"/>
          </a:xfrm>
          <a:prstGeom prst="wedgeRectCallout">
            <a:avLst>
              <a:gd name="adj1" fmla="val -9999"/>
              <a:gd name="adj2" fmla="val 113447"/>
            </a:avLst>
          </a:prstGeom>
          <a:solidFill>
            <a:srgbClr val="FCC0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82201" y="4236545"/>
            <a:ext cx="653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24 per 10,000</a:t>
            </a: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427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Decrease in Risky Prescribing Practices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4308" y="1707695"/>
            <a:ext cx="10349205" cy="4192361"/>
          </a:xfrm>
          <a:prstGeom prst="rect">
            <a:avLst/>
          </a:prstGeom>
        </p:spPr>
      </p:pic>
      <p:sp>
        <p:nvSpPr>
          <p:cNvPr id="7" name="Text Placeholder 3"/>
          <p:cNvSpPr txBox="1">
            <a:spLocks/>
          </p:cNvSpPr>
          <p:nvPr/>
        </p:nvSpPr>
        <p:spPr>
          <a:xfrm>
            <a:off x="388305" y="6220348"/>
            <a:ext cx="8902700" cy="384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Frutiger LT Std 55 Roman" panose="020B0602020204020204" pitchFamily="34" charset="0"/>
                <a:ea typeface="+mn-ea"/>
                <a:cs typeface="+mn-cs"/>
              </a:defRPr>
            </a:lvl1pPr>
            <a:lvl2pPr marL="17145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Frutiger LT Std 55 Roman" panose="020B0602020204020204" pitchFamily="34" charset="0"/>
                <a:ea typeface="+mn-ea"/>
                <a:cs typeface="+mn-cs"/>
              </a:defRPr>
            </a:lvl2pPr>
            <a:lvl3pPr marL="34290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Frutiger LT Std 55 Roman" panose="020B0602020204020204" pitchFamily="34" charset="0"/>
                <a:ea typeface="+mn-ea"/>
                <a:cs typeface="+mn-cs"/>
              </a:defRPr>
            </a:lvl3pPr>
            <a:lvl4pPr marL="51435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Frutiger LT Std 55 Roman" panose="020B0602020204020204" pitchFamily="34" charset="0"/>
                <a:ea typeface="+mn-ea"/>
                <a:cs typeface="+mn-cs"/>
              </a:defRPr>
            </a:lvl4pPr>
            <a:lvl5pPr marL="68580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Frutiger LT Std 55 Roman" panose="020B0602020204020204" pitchFamily="34" charset="0"/>
                <a:ea typeface="+mn-ea"/>
                <a:cs typeface="+mn-cs"/>
              </a:defRPr>
            </a:lvl5pPr>
            <a:lvl6pPr marL="984647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3235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013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12081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Source: Pennsylvania ODSMP:</a:t>
            </a:r>
            <a:br>
              <a:rPr lang="en-US" dirty="0" smtClean="0"/>
            </a:br>
            <a:r>
              <a:rPr lang="en-US" dirty="0" smtClean="0"/>
              <a:t>Drug Overdose Surveillance Interactive Data Report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 rot="10800000">
            <a:off x="1763486" y="2649463"/>
            <a:ext cx="566057" cy="544285"/>
          </a:xfrm>
          <a:prstGeom prst="wedgeRectCallout">
            <a:avLst>
              <a:gd name="adj1" fmla="val 31668"/>
              <a:gd name="adj2" fmla="val 99447"/>
            </a:avLst>
          </a:prstGeom>
          <a:solidFill>
            <a:srgbClr val="FCC0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25385" y="2690772"/>
            <a:ext cx="734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137 per 10,000</a:t>
            </a: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73616" y="2921605"/>
            <a:ext cx="45176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 rot="10800000">
            <a:off x="10080170" y="3988406"/>
            <a:ext cx="566057" cy="544285"/>
          </a:xfrm>
          <a:prstGeom prst="wedgeRectCallout">
            <a:avLst>
              <a:gd name="adj1" fmla="val -9999"/>
              <a:gd name="adj2" fmla="val 113447"/>
            </a:avLst>
          </a:prstGeom>
          <a:solidFill>
            <a:srgbClr val="FCC0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080172" y="4029717"/>
            <a:ext cx="653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73 per 10,000</a:t>
            </a: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81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Increasing Use of Medication for Opioid Use Disorder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134" y="1664834"/>
            <a:ext cx="10319379" cy="4278767"/>
          </a:xfrm>
          <a:prstGeom prst="rect">
            <a:avLst/>
          </a:prstGeom>
        </p:spPr>
      </p:pic>
      <p:sp>
        <p:nvSpPr>
          <p:cNvPr id="7" name="Text Placeholder 3"/>
          <p:cNvSpPr txBox="1">
            <a:spLocks/>
          </p:cNvSpPr>
          <p:nvPr/>
        </p:nvSpPr>
        <p:spPr>
          <a:xfrm>
            <a:off x="279448" y="6220348"/>
            <a:ext cx="8902700" cy="384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Frutiger LT Std 55 Roman" panose="020B0602020204020204" pitchFamily="34" charset="0"/>
                <a:ea typeface="+mn-ea"/>
                <a:cs typeface="+mn-cs"/>
              </a:defRPr>
            </a:lvl1pPr>
            <a:lvl2pPr marL="17145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Frutiger LT Std 55 Roman" panose="020B0602020204020204" pitchFamily="34" charset="0"/>
                <a:ea typeface="+mn-ea"/>
                <a:cs typeface="+mn-cs"/>
              </a:defRPr>
            </a:lvl2pPr>
            <a:lvl3pPr marL="34290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Frutiger LT Std 55 Roman" panose="020B0602020204020204" pitchFamily="34" charset="0"/>
                <a:ea typeface="+mn-ea"/>
                <a:cs typeface="+mn-cs"/>
              </a:defRPr>
            </a:lvl3pPr>
            <a:lvl4pPr marL="51435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Frutiger LT Std 55 Roman" panose="020B0602020204020204" pitchFamily="34" charset="0"/>
                <a:ea typeface="+mn-ea"/>
                <a:cs typeface="+mn-cs"/>
              </a:defRPr>
            </a:lvl4pPr>
            <a:lvl5pPr marL="68580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Frutiger LT Std 55 Roman" panose="020B0602020204020204" pitchFamily="34" charset="0"/>
                <a:ea typeface="+mn-ea"/>
                <a:cs typeface="+mn-cs"/>
              </a:defRPr>
            </a:lvl5pPr>
            <a:lvl6pPr marL="984647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3235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013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12081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Source: Pennsylvania ODSMP:</a:t>
            </a:r>
            <a:br>
              <a:rPr lang="en-US" smtClean="0"/>
            </a:br>
            <a:r>
              <a:rPr lang="en-US" smtClean="0"/>
              <a:t>Drug Overdose Surveillance Interactive Data Report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 rot="10800000">
            <a:off x="1970315" y="3846892"/>
            <a:ext cx="566057" cy="544285"/>
          </a:xfrm>
          <a:prstGeom prst="wedgeRectCallout">
            <a:avLst>
              <a:gd name="adj1" fmla="val 31668"/>
              <a:gd name="adj2" fmla="val 99447"/>
            </a:avLst>
          </a:prstGeom>
          <a:solidFill>
            <a:srgbClr val="FCC0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32214" y="3888201"/>
            <a:ext cx="642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72 per 10,000</a:t>
            </a: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 rot="10800000">
            <a:off x="10069285" y="2660349"/>
            <a:ext cx="653143" cy="544285"/>
          </a:xfrm>
          <a:prstGeom prst="wedgeRectCallout">
            <a:avLst>
              <a:gd name="adj1" fmla="val -9999"/>
              <a:gd name="adj2" fmla="val 113447"/>
            </a:avLst>
          </a:prstGeom>
          <a:solidFill>
            <a:srgbClr val="FCC0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069286" y="2701659"/>
            <a:ext cx="772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129 per 10,000</a:t>
            </a: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33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Annual Overdose Deaths in Lancaster County,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2013-present</a:t>
            </a:r>
            <a:endParaRPr lang="en-US" sz="2800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2871" y="6141724"/>
            <a:ext cx="7794292" cy="542108"/>
          </a:xfrm>
        </p:spPr>
        <p:txBody>
          <a:bodyPr/>
          <a:lstStyle/>
          <a:p>
            <a:r>
              <a:rPr lang="en-US" sz="900" dirty="0" smtClean="0"/>
              <a:t>Updated: January 8, 2024</a:t>
            </a:r>
            <a:br>
              <a:rPr lang="en-US" sz="900" dirty="0" smtClean="0"/>
            </a:br>
            <a:r>
              <a:rPr lang="en-US" sz="900" dirty="0" smtClean="0"/>
              <a:t>Sources</a:t>
            </a:r>
            <a:r>
              <a:rPr lang="en-US" sz="900" dirty="0"/>
              <a:t>: Pennsylvania Department of Health Office of Drug Surveillance; Lancaster County Coroner’s Office</a:t>
            </a:r>
            <a:br>
              <a:rPr lang="en-US" sz="900" dirty="0"/>
            </a:br>
            <a:r>
              <a:rPr lang="en-US" sz="900" dirty="0" smtClean="0"/>
              <a:t>*Note</a:t>
            </a:r>
            <a:r>
              <a:rPr lang="en-US" sz="900" dirty="0"/>
              <a:t>: Data is subject to change and based on reports available to date. Coroner’s reports may take 3-6 months to appear in reported data.</a:t>
            </a:r>
            <a:br>
              <a:rPr lang="en-US" sz="900" dirty="0"/>
            </a:br>
            <a:endParaRPr lang="en-US" sz="9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>
              <a:defRPr/>
            </a:pPr>
            <a:fld id="{8A7A6979-0714-4377-B894-6BE4C2D6E202}" type="slidenum">
              <a:rPr lang="en-US">
                <a:latin typeface="Gill Sans MT" panose="020B0502020104020203"/>
              </a:rPr>
              <a:pPr defTabSz="914400">
                <a:defRPr/>
              </a:pPr>
              <a:t>2</a:t>
            </a:fld>
            <a:endParaRPr lang="en-US" dirty="0">
              <a:latin typeface="Gill Sans MT" panose="020B0502020104020203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717040682"/>
              </p:ext>
            </p:extLst>
          </p:nvPr>
        </p:nvGraphicFramePr>
        <p:xfrm>
          <a:off x="468489" y="1600199"/>
          <a:ext cx="11154015" cy="4415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480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Substances Found in </a:t>
            </a:r>
            <a:r>
              <a:rPr lang="en-US" smtClean="0"/>
              <a:t>OD Deaths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Source: Lancaster County Coroner’s Office, updated 1/23/24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883480"/>
              </p:ext>
            </p:extLst>
          </p:nvPr>
        </p:nvGraphicFramePr>
        <p:xfrm>
          <a:off x="468489" y="1730828"/>
          <a:ext cx="9568139" cy="4234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0009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National, State, Local Comparison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729106095"/>
              </p:ext>
            </p:extLst>
          </p:nvPr>
        </p:nvGraphicFramePr>
        <p:xfrm>
          <a:off x="351368" y="1576137"/>
          <a:ext cx="10693622" cy="4451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Source: CDC WONDER, reviewed 1/8/24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4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490" y="236551"/>
            <a:ext cx="11255023" cy="808478"/>
          </a:xfrm>
        </p:spPr>
        <p:txBody>
          <a:bodyPr/>
          <a:lstStyle/>
          <a:p>
            <a:r>
              <a:rPr lang="en-US" sz="2400" dirty="0"/>
              <a:t>Drug Overdose Deaths, </a:t>
            </a:r>
            <a:r>
              <a:rPr lang="en-US" sz="2400" dirty="0" smtClean="0"/>
              <a:t>Lancaster County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8490" y="6171276"/>
            <a:ext cx="7541043" cy="433247"/>
          </a:xfrm>
        </p:spPr>
        <p:txBody>
          <a:bodyPr/>
          <a:lstStyle/>
          <a:p>
            <a:r>
              <a:rPr lang="en-US" sz="1000" dirty="0"/>
              <a:t>Source: </a:t>
            </a:r>
            <a:r>
              <a:rPr lang="en-US" sz="1000" dirty="0" smtClean="0"/>
              <a:t>Lancaster County Coroner’s Office</a:t>
            </a:r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490" y="1324681"/>
            <a:ext cx="9187139" cy="480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712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490" y="236551"/>
            <a:ext cx="11255023" cy="808478"/>
          </a:xfrm>
        </p:spPr>
        <p:txBody>
          <a:bodyPr/>
          <a:lstStyle/>
          <a:p>
            <a:r>
              <a:rPr lang="en-US" sz="2400" dirty="0"/>
              <a:t>Drug Overdose Deaths, Pennsylvania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8490" y="6171276"/>
            <a:ext cx="7541043" cy="433247"/>
          </a:xfrm>
        </p:spPr>
        <p:txBody>
          <a:bodyPr/>
          <a:lstStyle/>
          <a:p>
            <a:r>
              <a:rPr lang="en-US" sz="1000" dirty="0"/>
              <a:t>Source: CDC Provisional Drug Overdose Death Counts, accessed </a:t>
            </a:r>
            <a:r>
              <a:rPr lang="en-US" sz="1000" dirty="0" smtClean="0"/>
              <a:t>1/8/24</a:t>
            </a:r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489" y="1247774"/>
            <a:ext cx="10297481" cy="486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71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490" y="236551"/>
            <a:ext cx="11255023" cy="960878"/>
          </a:xfrm>
        </p:spPr>
        <p:txBody>
          <a:bodyPr/>
          <a:lstStyle/>
          <a:p>
            <a:r>
              <a:rPr lang="en-US" sz="2400" dirty="0"/>
              <a:t>Drug Overdose Deaths, United States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8490" y="6163315"/>
            <a:ext cx="7541043" cy="433247"/>
          </a:xfrm>
        </p:spPr>
        <p:txBody>
          <a:bodyPr/>
          <a:lstStyle/>
          <a:p>
            <a:r>
              <a:rPr lang="en-US" sz="1000" dirty="0"/>
              <a:t>Source: CDC Provisional Drug Overdose Death Counts, accessed </a:t>
            </a:r>
            <a:r>
              <a:rPr lang="en-US" sz="1000" dirty="0" smtClean="0"/>
              <a:t>1/8/2024</a:t>
            </a:r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490" y="1364116"/>
            <a:ext cx="10221281" cy="487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047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Emergency Department Visits for Opioid Overdose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Source: Pennsylvania </a:t>
            </a:r>
            <a:r>
              <a:rPr lang="en-US" dirty="0" smtClean="0"/>
              <a:t>ODSMP:</a:t>
            </a:r>
            <a:br>
              <a:rPr lang="en-US" dirty="0" smtClean="0"/>
            </a:br>
            <a:r>
              <a:rPr lang="en-US" dirty="0" smtClean="0"/>
              <a:t>Drug </a:t>
            </a:r>
            <a:r>
              <a:rPr lang="en-US" dirty="0"/>
              <a:t>Overdose Surveillance Interactive Data Report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0143" y="1553268"/>
            <a:ext cx="7769714" cy="504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023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Emergency Department Visits for All Drug Overdoses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Source: Pennsylvania </a:t>
            </a:r>
            <a:r>
              <a:rPr lang="en-US" dirty="0" smtClean="0"/>
              <a:t>ODSMP:</a:t>
            </a:r>
            <a:br>
              <a:rPr lang="en-US" dirty="0" smtClean="0"/>
            </a:br>
            <a:r>
              <a:rPr lang="en-US" dirty="0" smtClean="0"/>
              <a:t>Drug </a:t>
            </a:r>
            <a:r>
              <a:rPr lang="en-US" dirty="0"/>
              <a:t>Overdose Surveillance Interactive Data Report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4943" y="1538676"/>
            <a:ext cx="7761513" cy="5065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25135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Custom 3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5D2C8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5997</TotalTime>
  <Words>348</Words>
  <Application>Microsoft Office PowerPoint</Application>
  <PresentationFormat>Widescreen</PresentationFormat>
  <Paragraphs>58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Abel</vt:lpstr>
      <vt:lpstr>Arial</vt:lpstr>
      <vt:lpstr>Calibri</vt:lpstr>
      <vt:lpstr>Frutiger LT Std 55 Roman</vt:lpstr>
      <vt:lpstr>Gill Sans MT</vt:lpstr>
      <vt:lpstr>Ubuntu</vt:lpstr>
      <vt:lpstr>Parcel</vt:lpstr>
      <vt:lpstr>Joining Forces Steering Committee  Data Update</vt:lpstr>
      <vt:lpstr>Annual Overdose Deaths in Lancaster County,  2013-present</vt:lpstr>
      <vt:lpstr>Substances Found in OD Deaths</vt:lpstr>
      <vt:lpstr>National, State, Local Comparison</vt:lpstr>
      <vt:lpstr>Drug Overdose Deaths, Lancaster County</vt:lpstr>
      <vt:lpstr>Drug Overdose Deaths, Pennsylvania</vt:lpstr>
      <vt:lpstr>Drug Overdose Deaths, United States</vt:lpstr>
      <vt:lpstr>Emergency Department Visits for Opioid Overdose</vt:lpstr>
      <vt:lpstr>Emergency Department Visits for All Drug Overdoses</vt:lpstr>
      <vt:lpstr>Decrease in Risky Prescribing Practices</vt:lpstr>
      <vt:lpstr>Decrease in Risky Prescribing Practices</vt:lpstr>
      <vt:lpstr>Increasing Use of Medication for Opioid Use Disorder</vt:lpstr>
    </vt:vector>
  </TitlesOfParts>
  <Company>Lancaster General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Lancaster County Total Overdose Deaths 2014-2018</dc:title>
  <dc:creator>Buescher, Brenda L</dc:creator>
  <cp:lastModifiedBy>Buescher, Brenda L</cp:lastModifiedBy>
  <cp:revision>411</cp:revision>
  <cp:lastPrinted>2022-09-29T18:44:29Z</cp:lastPrinted>
  <dcterms:created xsi:type="dcterms:W3CDTF">2018-10-23T16:03:16Z</dcterms:created>
  <dcterms:modified xsi:type="dcterms:W3CDTF">2024-01-23T16:23:34Z</dcterms:modified>
</cp:coreProperties>
</file>